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3"/>
  </p:notesMasterIdLst>
  <p:sldIdLst>
    <p:sldId id="256" r:id="rId2"/>
  </p:sldIdLst>
  <p:sldSz cx="7559675" cy="10439400"/>
  <p:notesSz cx="6886575" cy="10018713"/>
  <p:embeddedFontLst>
    <p:embeddedFont>
      <p:font typeface="Verdana" panose="020B0604030504040204" pitchFamily="34" charset="0"/>
      <p:regular r:id="rId4"/>
      <p:bold r:id="rId5"/>
      <p:italic r:id="rId6"/>
      <p:boldItalic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8">
          <p15:clr>
            <a:srgbClr val="A4A3A4"/>
          </p15:clr>
        </p15:guide>
        <p15:guide id="2" pos="4672"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itdkuF1V4YxsIDPnBW8eVKvYxo5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AF9F77-D3BC-5E92-02C8-B5EF6E7C1614}" name="Christie, Craig" initials="CC" userId="Christie, Craig"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gan Simpson" initials="MS" lastIdx="6" clrIdx="0">
    <p:extLst>
      <p:ext uri="{19B8F6BF-5375-455C-9EA6-DF929625EA0E}">
        <p15:presenceInfo xmlns:p15="http://schemas.microsoft.com/office/powerpoint/2012/main" userId="S-1-5-21-1664138705-2964260572-3322988044-11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98D"/>
    <a:srgbClr val="FF0000"/>
    <a:srgbClr val="E6D816"/>
    <a:srgbClr val="0DCD84"/>
    <a:srgbClr val="C9C9C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60" d="100"/>
          <a:sy n="160" d="100"/>
        </p:scale>
        <p:origin x="1002" y="-5688"/>
      </p:cViewPr>
      <p:guideLst>
        <p:guide orient="horz" pos="3288"/>
        <p:guide pos="46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customschemas.google.com/relationships/presentationmetadata" Target="metadata"/><Relationship Id="rId5" Type="http://schemas.openxmlformats.org/officeDocument/2006/relationships/font" Target="fonts/font2.fntdata"/><Relationship Id="rId15" Type="http://schemas.openxmlformats.org/officeDocument/2006/relationships/theme" Target="theme/theme1.xml"/><Relationship Id="rId4"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84388" y="750888"/>
            <a:ext cx="2719387"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658" y="4758889"/>
            <a:ext cx="5509260" cy="4508421"/>
          </a:xfrm>
          <a:prstGeom prst="rect">
            <a:avLst/>
          </a:prstGeom>
          <a:noFill/>
          <a:ln>
            <a:noFill/>
          </a:ln>
        </p:spPr>
        <p:txBody>
          <a:bodyPr spcFirstLastPara="1" wrap="square" lIns="96581" tIns="96581" rIns="96581" bIns="96581"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9020999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3:notes"/>
          <p:cNvSpPr>
            <a:spLocks noGrp="1" noRot="1" noChangeAspect="1"/>
          </p:cNvSpPr>
          <p:nvPr>
            <p:ph type="sldImg" idx="2"/>
          </p:nvPr>
        </p:nvSpPr>
        <p:spPr>
          <a:xfrm>
            <a:off x="2082800" y="750888"/>
            <a:ext cx="2720975"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p3:notes"/>
          <p:cNvSpPr txBox="1">
            <a:spLocks noGrp="1"/>
          </p:cNvSpPr>
          <p:nvPr>
            <p:ph type="body" idx="1"/>
          </p:nvPr>
        </p:nvSpPr>
        <p:spPr>
          <a:xfrm>
            <a:off x="688658" y="4758889"/>
            <a:ext cx="5509260" cy="4508421"/>
          </a:xfrm>
          <a:prstGeom prst="rect">
            <a:avLst/>
          </a:prstGeom>
          <a:noFill/>
          <a:ln>
            <a:noFill/>
          </a:ln>
        </p:spPr>
        <p:txBody>
          <a:bodyPr spcFirstLastPara="1" wrap="square" lIns="96581" tIns="96581" rIns="96581" bIns="96581" anchor="t" anchorCtr="0">
            <a:noAutofit/>
          </a:bodyPr>
          <a:lstStyle/>
          <a:p>
            <a:pPr marL="0" indent="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98290-CB66-4774-A418-FC6437ED2152}"/>
              </a:ext>
            </a:extLst>
          </p:cNvPr>
          <p:cNvSpPr>
            <a:spLocks noGrp="1"/>
          </p:cNvSpPr>
          <p:nvPr>
            <p:ph type="ctrTitle"/>
          </p:nvPr>
        </p:nvSpPr>
        <p:spPr>
          <a:xfrm>
            <a:off x="944960" y="1708486"/>
            <a:ext cx="5669756" cy="3634458"/>
          </a:xfrm>
        </p:spPr>
        <p:txBody>
          <a:bodyPr anchor="b"/>
          <a:lstStyle>
            <a:lvl1pPr algn="ctr">
              <a:defRPr sz="3721"/>
            </a:lvl1pPr>
          </a:lstStyle>
          <a:p>
            <a:r>
              <a:rPr lang="en-US"/>
              <a:t>Click to edit Master title style</a:t>
            </a:r>
            <a:endParaRPr lang="en-GB"/>
          </a:p>
        </p:txBody>
      </p:sp>
      <p:sp>
        <p:nvSpPr>
          <p:cNvPr id="3" name="Subtitle 2">
            <a:extLst>
              <a:ext uri="{FF2B5EF4-FFF2-40B4-BE49-F238E27FC236}">
                <a16:creationId xmlns:a16="http://schemas.microsoft.com/office/drawing/2014/main" id="{37F32A05-6F02-46BD-800A-F8BBD7ADFDC1}"/>
              </a:ext>
            </a:extLst>
          </p:cNvPr>
          <p:cNvSpPr>
            <a:spLocks noGrp="1"/>
          </p:cNvSpPr>
          <p:nvPr>
            <p:ph type="subTitle" idx="1"/>
          </p:nvPr>
        </p:nvSpPr>
        <p:spPr>
          <a:xfrm>
            <a:off x="944960" y="5483102"/>
            <a:ext cx="5669756" cy="2520438"/>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3C71E1-03CF-41D7-9E2D-6189607C317B}"/>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AD89927A-E255-417F-861B-154B3EB054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DA9E31-CDBB-4E00-B211-07F2ED69AA42}"/>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790441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37A50-36CA-4D73-AA7D-6CD835CDF5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9C52ED-9C6C-4D23-A51C-EE2ACCB207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EC068-6EF2-47D0-8AAF-FC5FD2F0C8BF}"/>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CD587BD1-3C22-4D2B-9AB4-2A6734801F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2D96EC-BABF-4F28-8231-E7E7A7540A2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411885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5B36C-9E94-4DA7-B8FD-4D684230F7CB}"/>
              </a:ext>
            </a:extLst>
          </p:cNvPr>
          <p:cNvSpPr>
            <a:spLocks noGrp="1"/>
          </p:cNvSpPr>
          <p:nvPr>
            <p:ph type="title" orient="vert"/>
          </p:nvPr>
        </p:nvSpPr>
        <p:spPr>
          <a:xfrm>
            <a:off x="5409892" y="555801"/>
            <a:ext cx="1630055" cy="8846909"/>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2C9E2A-44EE-48F7-A281-576E4943F028}"/>
              </a:ext>
            </a:extLst>
          </p:cNvPr>
          <p:cNvSpPr>
            <a:spLocks noGrp="1"/>
          </p:cNvSpPr>
          <p:nvPr>
            <p:ph type="body" orient="vert" idx="1"/>
          </p:nvPr>
        </p:nvSpPr>
        <p:spPr>
          <a:xfrm>
            <a:off x="519728" y="555801"/>
            <a:ext cx="4795669" cy="88469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DA940-EBAA-4553-BEE3-7ACD8D01DBCB}"/>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D268CE25-E53D-406D-AB68-F1488D4F80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F47F4A-3DA5-4EEF-B5F7-4522BE1BD18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6450962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9"/>
        <p:cNvGrpSpPr/>
        <p:nvPr/>
      </p:nvGrpSpPr>
      <p:grpSpPr>
        <a:xfrm>
          <a:off x="0" y="0"/>
          <a:ext cx="0" cy="0"/>
          <a:chOff x="0" y="0"/>
          <a:chExt cx="0" cy="0"/>
        </a:xfrm>
      </p:grpSpPr>
      <p:sp>
        <p:nvSpPr>
          <p:cNvPr id="10" name="Google Shape;10;p8"/>
          <p:cNvSpPr txBox="1">
            <a:spLocks noGrp="1"/>
          </p:cNvSpPr>
          <p:nvPr>
            <p:ph type="sldNum" idx="12"/>
          </p:nvPr>
        </p:nvSpPr>
        <p:spPr>
          <a:xfrm>
            <a:off x="7004788" y="9465147"/>
            <a:ext cx="453600" cy="7989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18021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98E03-B68F-4ED3-B571-348D748C0B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0FBDD0-DBF6-4C55-B2C4-DCDF40447E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CD527A-3510-4834-ACB4-18B8827DA9D4}"/>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EDCBF26A-96F2-46BB-A39E-59E08B5B69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9F0A27-A831-4F69-8218-DCF11853D5A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9541039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E7C3C-D6B6-4B14-8EC5-3DCDE737C7AF}"/>
              </a:ext>
            </a:extLst>
          </p:cNvPr>
          <p:cNvSpPr>
            <a:spLocks noGrp="1"/>
          </p:cNvSpPr>
          <p:nvPr>
            <p:ph type="title"/>
          </p:nvPr>
        </p:nvSpPr>
        <p:spPr>
          <a:xfrm>
            <a:off x="515790" y="2602602"/>
            <a:ext cx="6520220" cy="4342500"/>
          </a:xfrm>
        </p:spPr>
        <p:txBody>
          <a:bodyPr anchor="b"/>
          <a:lstStyle>
            <a:lvl1pPr>
              <a:defRPr sz="3721"/>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9C19C49-A56D-4784-8E43-C403B80553E3}"/>
              </a:ext>
            </a:extLst>
          </p:cNvPr>
          <p:cNvSpPr>
            <a:spLocks noGrp="1"/>
          </p:cNvSpPr>
          <p:nvPr>
            <p:ph type="body" idx="1"/>
          </p:nvPr>
        </p:nvSpPr>
        <p:spPr>
          <a:xfrm>
            <a:off x="515790" y="6986183"/>
            <a:ext cx="6520220" cy="2283618"/>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EE351E-3708-4678-A15B-D0A8947A50AD}"/>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24903987-63BA-417E-841D-DDD70E1813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77AE5E-B478-4830-A5E6-898D94D9FA2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971141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783B3-2375-4951-8568-5BD0769021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041BD1-1E0F-4188-93A3-2D32273C130A}"/>
              </a:ext>
            </a:extLst>
          </p:cNvPr>
          <p:cNvSpPr>
            <a:spLocks noGrp="1"/>
          </p:cNvSpPr>
          <p:nvPr>
            <p:ph sz="half" idx="1"/>
          </p:nvPr>
        </p:nvSpPr>
        <p:spPr>
          <a:xfrm>
            <a:off x="519728" y="2779007"/>
            <a:ext cx="3212862" cy="66237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6454ED-C77C-4D62-A3D6-A791B1CF9F78}"/>
              </a:ext>
            </a:extLst>
          </p:cNvPr>
          <p:cNvSpPr>
            <a:spLocks noGrp="1"/>
          </p:cNvSpPr>
          <p:nvPr>
            <p:ph sz="half" idx="2"/>
          </p:nvPr>
        </p:nvSpPr>
        <p:spPr>
          <a:xfrm>
            <a:off x="3827085" y="2779007"/>
            <a:ext cx="3212862" cy="66237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7DC118-C6B0-4C0A-8F1D-7128347E6BEB}"/>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6" name="Footer Placeholder 5">
            <a:extLst>
              <a:ext uri="{FF2B5EF4-FFF2-40B4-BE49-F238E27FC236}">
                <a16:creationId xmlns:a16="http://schemas.microsoft.com/office/drawing/2014/main" id="{33179C10-F7AD-41AE-8794-1C5F3D6ADD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9EF7B4-C718-4378-837D-FD585D03091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2377607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3D093-6518-4257-99A3-D379773ABFA3}"/>
              </a:ext>
            </a:extLst>
          </p:cNvPr>
          <p:cNvSpPr>
            <a:spLocks noGrp="1"/>
          </p:cNvSpPr>
          <p:nvPr>
            <p:ph type="title"/>
          </p:nvPr>
        </p:nvSpPr>
        <p:spPr>
          <a:xfrm>
            <a:off x="520712" y="555802"/>
            <a:ext cx="6520220" cy="2017801"/>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70C163-D445-4C6F-900A-5DF33ACFA0B8}"/>
              </a:ext>
            </a:extLst>
          </p:cNvPr>
          <p:cNvSpPr>
            <a:spLocks noGrp="1"/>
          </p:cNvSpPr>
          <p:nvPr>
            <p:ph type="body" idx="1"/>
          </p:nvPr>
        </p:nvSpPr>
        <p:spPr>
          <a:xfrm>
            <a:off x="520712" y="2559104"/>
            <a:ext cx="3198097" cy="1254177"/>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lang="en-US"/>
              <a:t>Click to edit Master text styles</a:t>
            </a:r>
          </a:p>
        </p:txBody>
      </p:sp>
      <p:sp>
        <p:nvSpPr>
          <p:cNvPr id="4" name="Content Placeholder 3">
            <a:extLst>
              <a:ext uri="{FF2B5EF4-FFF2-40B4-BE49-F238E27FC236}">
                <a16:creationId xmlns:a16="http://schemas.microsoft.com/office/drawing/2014/main" id="{786DB254-3DF5-46F9-9A8B-D311656F32BB}"/>
              </a:ext>
            </a:extLst>
          </p:cNvPr>
          <p:cNvSpPr>
            <a:spLocks noGrp="1"/>
          </p:cNvSpPr>
          <p:nvPr>
            <p:ph sz="half" idx="2"/>
          </p:nvPr>
        </p:nvSpPr>
        <p:spPr>
          <a:xfrm>
            <a:off x="520712" y="3813281"/>
            <a:ext cx="3198097" cy="560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C26216-7E89-4503-8F38-59E191799CA9}"/>
              </a:ext>
            </a:extLst>
          </p:cNvPr>
          <p:cNvSpPr>
            <a:spLocks noGrp="1"/>
          </p:cNvSpPr>
          <p:nvPr>
            <p:ph type="body" sz="quarter" idx="3"/>
          </p:nvPr>
        </p:nvSpPr>
        <p:spPr>
          <a:xfrm>
            <a:off x="3827085" y="2559104"/>
            <a:ext cx="3213847" cy="1254177"/>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lang="en-US"/>
              <a:t>Click to edit Master text styles</a:t>
            </a:r>
          </a:p>
        </p:txBody>
      </p:sp>
      <p:sp>
        <p:nvSpPr>
          <p:cNvPr id="6" name="Content Placeholder 5">
            <a:extLst>
              <a:ext uri="{FF2B5EF4-FFF2-40B4-BE49-F238E27FC236}">
                <a16:creationId xmlns:a16="http://schemas.microsoft.com/office/drawing/2014/main" id="{08262BCC-FB66-4B5B-B248-1D75AA88FC81}"/>
              </a:ext>
            </a:extLst>
          </p:cNvPr>
          <p:cNvSpPr>
            <a:spLocks noGrp="1"/>
          </p:cNvSpPr>
          <p:nvPr>
            <p:ph sz="quarter" idx="4"/>
          </p:nvPr>
        </p:nvSpPr>
        <p:spPr>
          <a:xfrm>
            <a:off x="3827085" y="3813281"/>
            <a:ext cx="3213847" cy="560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F4555E6-91E5-4527-8585-A0DC433D2914}"/>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8" name="Footer Placeholder 7">
            <a:extLst>
              <a:ext uri="{FF2B5EF4-FFF2-40B4-BE49-F238E27FC236}">
                <a16:creationId xmlns:a16="http://schemas.microsoft.com/office/drawing/2014/main" id="{545C15E9-4A39-473B-ACC2-4AECC809ED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9BAC01E-D7C6-49BC-A92D-7EDE6C88B68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2728433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D7F81-F53D-4D49-AF4A-08C1245D2E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2A55F9-793A-40DC-A2DF-87BA8A2BEC57}"/>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4" name="Footer Placeholder 3">
            <a:extLst>
              <a:ext uri="{FF2B5EF4-FFF2-40B4-BE49-F238E27FC236}">
                <a16:creationId xmlns:a16="http://schemas.microsoft.com/office/drawing/2014/main" id="{F97D9C79-95F3-4B04-A4A7-C041D17A27E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6DA4BE-43AA-417A-9E0B-A8482A80F96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6838070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B0A5D1-3C7B-4608-A18A-2E8FD5DDD845}"/>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3" name="Footer Placeholder 2">
            <a:extLst>
              <a:ext uri="{FF2B5EF4-FFF2-40B4-BE49-F238E27FC236}">
                <a16:creationId xmlns:a16="http://schemas.microsoft.com/office/drawing/2014/main" id="{93C3E58A-6CF6-40A4-B9CE-A692087AD4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D6665F-42E2-4822-AF8C-1B6120D8D0E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0490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A2E4-2BC7-4BB0-A824-A1CAA4699BED}"/>
              </a:ext>
            </a:extLst>
          </p:cNvPr>
          <p:cNvSpPr>
            <a:spLocks noGrp="1"/>
          </p:cNvSpPr>
          <p:nvPr>
            <p:ph type="title"/>
          </p:nvPr>
        </p:nvSpPr>
        <p:spPr>
          <a:xfrm>
            <a:off x="520712" y="695960"/>
            <a:ext cx="2438192" cy="2435860"/>
          </a:xfrm>
        </p:spPr>
        <p:txBody>
          <a:bodyPr anchor="b"/>
          <a:lstStyle>
            <a:lvl1pPr>
              <a:defRPr sz="1984"/>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2D05279-2CB1-421A-B0C5-45C5F88902F7}"/>
              </a:ext>
            </a:extLst>
          </p:cNvPr>
          <p:cNvSpPr>
            <a:spLocks noGrp="1"/>
          </p:cNvSpPr>
          <p:nvPr>
            <p:ph idx="1"/>
          </p:nvPr>
        </p:nvSpPr>
        <p:spPr>
          <a:xfrm>
            <a:off x="3213847" y="1503081"/>
            <a:ext cx="3827085" cy="7418740"/>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91EBE4-EF8B-4C81-A72B-A1F19D4854CD}"/>
              </a:ext>
            </a:extLst>
          </p:cNvPr>
          <p:cNvSpPr>
            <a:spLocks noGrp="1"/>
          </p:cNvSpPr>
          <p:nvPr>
            <p:ph type="body" sz="half" idx="2"/>
          </p:nvPr>
        </p:nvSpPr>
        <p:spPr>
          <a:xfrm>
            <a:off x="520712" y="3131820"/>
            <a:ext cx="2438192" cy="5802084"/>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lang="en-US"/>
              <a:t>Click to edit Master text styles</a:t>
            </a:r>
          </a:p>
        </p:txBody>
      </p:sp>
      <p:sp>
        <p:nvSpPr>
          <p:cNvPr id="5" name="Date Placeholder 4">
            <a:extLst>
              <a:ext uri="{FF2B5EF4-FFF2-40B4-BE49-F238E27FC236}">
                <a16:creationId xmlns:a16="http://schemas.microsoft.com/office/drawing/2014/main" id="{5F46BEC9-4823-4E24-A879-17F1444D5596}"/>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6" name="Footer Placeholder 5">
            <a:extLst>
              <a:ext uri="{FF2B5EF4-FFF2-40B4-BE49-F238E27FC236}">
                <a16:creationId xmlns:a16="http://schemas.microsoft.com/office/drawing/2014/main" id="{24C1CF71-A284-4716-81FF-EE7A6376D4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B2DBA0-42FB-4C99-A88C-B19D55DE364F}"/>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02757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7B3C0-EB9B-4368-A9E6-E069F1920194}"/>
              </a:ext>
            </a:extLst>
          </p:cNvPr>
          <p:cNvSpPr>
            <a:spLocks noGrp="1"/>
          </p:cNvSpPr>
          <p:nvPr>
            <p:ph type="title"/>
          </p:nvPr>
        </p:nvSpPr>
        <p:spPr>
          <a:xfrm>
            <a:off x="520712" y="695960"/>
            <a:ext cx="2438192" cy="2435860"/>
          </a:xfrm>
        </p:spPr>
        <p:txBody>
          <a:bodyPr anchor="b"/>
          <a:lstStyle>
            <a:lvl1pPr>
              <a:defRPr sz="1984"/>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A399B0-9C3F-4F49-BB89-5EA9D9E754C5}"/>
              </a:ext>
            </a:extLst>
          </p:cNvPr>
          <p:cNvSpPr>
            <a:spLocks noGrp="1"/>
          </p:cNvSpPr>
          <p:nvPr>
            <p:ph type="pic" idx="1"/>
          </p:nvPr>
        </p:nvSpPr>
        <p:spPr>
          <a:xfrm>
            <a:off x="3213847" y="1503081"/>
            <a:ext cx="3827085" cy="7418740"/>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lang="en-GB"/>
          </a:p>
        </p:txBody>
      </p:sp>
      <p:sp>
        <p:nvSpPr>
          <p:cNvPr id="4" name="Text Placeholder 3">
            <a:extLst>
              <a:ext uri="{FF2B5EF4-FFF2-40B4-BE49-F238E27FC236}">
                <a16:creationId xmlns:a16="http://schemas.microsoft.com/office/drawing/2014/main" id="{BFEE5535-F80B-4640-8582-B0664AFDA364}"/>
              </a:ext>
            </a:extLst>
          </p:cNvPr>
          <p:cNvSpPr>
            <a:spLocks noGrp="1"/>
          </p:cNvSpPr>
          <p:nvPr>
            <p:ph type="body" sz="half" idx="2"/>
          </p:nvPr>
        </p:nvSpPr>
        <p:spPr>
          <a:xfrm>
            <a:off x="520712" y="3131820"/>
            <a:ext cx="2438192" cy="5802084"/>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lang="en-US"/>
              <a:t>Click to edit Master text styles</a:t>
            </a:r>
          </a:p>
        </p:txBody>
      </p:sp>
      <p:sp>
        <p:nvSpPr>
          <p:cNvPr id="5" name="Date Placeholder 4">
            <a:extLst>
              <a:ext uri="{FF2B5EF4-FFF2-40B4-BE49-F238E27FC236}">
                <a16:creationId xmlns:a16="http://schemas.microsoft.com/office/drawing/2014/main" id="{C60FDEEC-00BD-49B9-8F49-E843B3A56C4C}"/>
              </a:ext>
            </a:extLst>
          </p:cNvPr>
          <p:cNvSpPr>
            <a:spLocks noGrp="1"/>
          </p:cNvSpPr>
          <p:nvPr>
            <p:ph type="dt" sz="half" idx="10"/>
          </p:nvPr>
        </p:nvSpPr>
        <p:spPr/>
        <p:txBody>
          <a:bodyPr/>
          <a:lstStyle/>
          <a:p>
            <a:fld id="{955D80C4-A323-4489-A925-41C29763035E}" type="datetimeFigureOut">
              <a:rPr lang="en-GB" smtClean="0"/>
              <a:t>29/04/2025</a:t>
            </a:fld>
            <a:endParaRPr lang="en-GB"/>
          </a:p>
        </p:txBody>
      </p:sp>
      <p:sp>
        <p:nvSpPr>
          <p:cNvPr id="6" name="Footer Placeholder 5">
            <a:extLst>
              <a:ext uri="{FF2B5EF4-FFF2-40B4-BE49-F238E27FC236}">
                <a16:creationId xmlns:a16="http://schemas.microsoft.com/office/drawing/2014/main" id="{C14BEFF5-CF44-4689-8693-495F5A30E9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D2ACB0-316A-4273-B3AF-25C8DA691929}"/>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0629862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1C496C-17A8-4FA4-9F11-DCE09BDE6223}"/>
              </a:ext>
            </a:extLst>
          </p:cNvPr>
          <p:cNvSpPr>
            <a:spLocks noGrp="1"/>
          </p:cNvSpPr>
          <p:nvPr>
            <p:ph type="title"/>
          </p:nvPr>
        </p:nvSpPr>
        <p:spPr>
          <a:xfrm>
            <a:off x="519728" y="555802"/>
            <a:ext cx="6520220" cy="2017801"/>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6664B8-1A45-4988-A00F-3EFEA1FF9548}"/>
              </a:ext>
            </a:extLst>
          </p:cNvPr>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276579-220D-4D89-BE04-694098E38035}"/>
              </a:ext>
            </a:extLst>
          </p:cNvPr>
          <p:cNvSpPr>
            <a:spLocks noGrp="1"/>
          </p:cNvSpPr>
          <p:nvPr>
            <p:ph type="dt" sz="half" idx="2"/>
          </p:nvPr>
        </p:nvSpPr>
        <p:spPr>
          <a:xfrm>
            <a:off x="519728" y="9675778"/>
            <a:ext cx="1700927" cy="555801"/>
          </a:xfrm>
          <a:prstGeom prst="rect">
            <a:avLst/>
          </a:prstGeom>
        </p:spPr>
        <p:txBody>
          <a:bodyPr vert="horz" lIns="91440" tIns="45720" rIns="91440" bIns="45720" rtlCol="0" anchor="ctr"/>
          <a:lstStyle>
            <a:lvl1pPr algn="l">
              <a:defRPr sz="744">
                <a:solidFill>
                  <a:schemeClr val="tx1">
                    <a:tint val="75000"/>
                  </a:schemeClr>
                </a:solidFill>
              </a:defRPr>
            </a:lvl1pPr>
          </a:lstStyle>
          <a:p>
            <a:fld id="{955D80C4-A323-4489-A925-41C29763035E}" type="datetimeFigureOut">
              <a:rPr lang="en-GB" smtClean="0"/>
              <a:t>29/04/2025</a:t>
            </a:fld>
            <a:endParaRPr lang="en-GB"/>
          </a:p>
        </p:txBody>
      </p:sp>
      <p:sp>
        <p:nvSpPr>
          <p:cNvPr id="5" name="Footer Placeholder 4">
            <a:extLst>
              <a:ext uri="{FF2B5EF4-FFF2-40B4-BE49-F238E27FC236}">
                <a16:creationId xmlns:a16="http://schemas.microsoft.com/office/drawing/2014/main" id="{1DFACE47-5377-4F8D-9A9B-0B52EAE99CA0}"/>
              </a:ext>
            </a:extLst>
          </p:cNvPr>
          <p:cNvSpPr>
            <a:spLocks noGrp="1"/>
          </p:cNvSpPr>
          <p:nvPr>
            <p:ph type="ftr" sz="quarter" idx="3"/>
          </p:nvPr>
        </p:nvSpPr>
        <p:spPr>
          <a:xfrm>
            <a:off x="2504143" y="9675778"/>
            <a:ext cx="2551390" cy="555801"/>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5F7978-B94D-4DEA-B67A-23D646C7D679}"/>
              </a:ext>
            </a:extLst>
          </p:cNvPr>
          <p:cNvSpPr>
            <a:spLocks noGrp="1"/>
          </p:cNvSpPr>
          <p:nvPr>
            <p:ph type="sldNum" sz="quarter" idx="4"/>
          </p:nvPr>
        </p:nvSpPr>
        <p:spPr>
          <a:xfrm>
            <a:off x="5339020" y="9675778"/>
            <a:ext cx="1700927" cy="555801"/>
          </a:xfrm>
          <a:prstGeom prst="rect">
            <a:avLst/>
          </a:prstGeom>
        </p:spPr>
        <p:txBody>
          <a:bodyPr vert="horz" lIns="91440" tIns="45720" rIns="91440" bIns="45720" rtlCol="0" anchor="ctr"/>
          <a:lstStyle>
            <a:lvl1pPr algn="r">
              <a:defRPr sz="744">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2329880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sldNum="0" hdr="0" ftr="0" dt="0"/>
  <p:txStyles>
    <p:titleStyle>
      <a:lvl1pPr algn="l" defTabSz="567019" rtl="0" eaLnBrk="1" latinLnBrk="0" hangingPunct="1">
        <a:lnSpc>
          <a:spcPct val="90000"/>
        </a:lnSpc>
        <a:spcBef>
          <a:spcPct val="0"/>
        </a:spcBef>
        <a:buNone/>
        <a:defRPr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9"/>
        <p:cNvGrpSpPr/>
        <p:nvPr/>
      </p:nvGrpSpPr>
      <p:grpSpPr>
        <a:xfrm>
          <a:off x="0" y="0"/>
          <a:ext cx="0" cy="0"/>
          <a:chOff x="0" y="0"/>
          <a:chExt cx="0" cy="0"/>
        </a:xfrm>
      </p:grpSpPr>
      <p:sp>
        <p:nvSpPr>
          <p:cNvPr id="8" name="Google Shape;312;gd51a088c17_0_5">
            <a:extLst>
              <a:ext uri="{FF2B5EF4-FFF2-40B4-BE49-F238E27FC236}">
                <a16:creationId xmlns:a16="http://schemas.microsoft.com/office/drawing/2014/main" id="{2E73D99C-D6EE-6A47-A0AF-772874EE2775}"/>
              </a:ext>
            </a:extLst>
          </p:cNvPr>
          <p:cNvSpPr/>
          <p:nvPr/>
        </p:nvSpPr>
        <p:spPr>
          <a:xfrm>
            <a:off x="0" y="0"/>
            <a:ext cx="7560000" cy="679151"/>
          </a:xfrm>
          <a:prstGeom prst="rect">
            <a:avLst/>
          </a:prstGeom>
          <a:solidFill>
            <a:srgbClr val="25098D"/>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3"/>
          <p:cNvSpPr txBox="1"/>
          <p:nvPr/>
        </p:nvSpPr>
        <p:spPr>
          <a:xfrm>
            <a:off x="111535" y="661202"/>
            <a:ext cx="7321360" cy="6655638"/>
          </a:xfrm>
          <a:prstGeom prst="rect">
            <a:avLst/>
          </a:prstGeom>
          <a:noFill/>
          <a:ln>
            <a:noFill/>
          </a:ln>
        </p:spPr>
        <p:txBody>
          <a:bodyPr spcFirstLastPara="1" wrap="square" lIns="91425" tIns="91425" rIns="91425" bIns="91425" anchor="t" anchorCtr="0">
            <a:spAutoFit/>
          </a:bodyPr>
          <a:lstStyle/>
          <a:p>
            <a:pPr algn="just">
              <a:buNone/>
            </a:pPr>
            <a:r>
              <a:rPr lang="en-GB" sz="1400" b="1" dirty="0" err="1"/>
              <a:t>Epitogen</a:t>
            </a:r>
            <a:r>
              <a:rPr lang="en-GB" sz="1400" b="1" dirty="0"/>
              <a:t>® Lyme </a:t>
            </a:r>
            <a:r>
              <a:rPr lang="en-GB" sz="1400" b="1" dirty="0" err="1"/>
              <a:t>VlsE</a:t>
            </a:r>
            <a:r>
              <a:rPr lang="en-GB" sz="1400" b="1" dirty="0"/>
              <a:t> IgM Assay: Redefining Lyme Disease Research</a:t>
            </a:r>
            <a:endParaRPr lang="en-GB" sz="1400" dirty="0"/>
          </a:p>
          <a:p>
            <a:pPr algn="just">
              <a:lnSpc>
                <a:spcPct val="150000"/>
              </a:lnSpc>
              <a:buNone/>
            </a:pPr>
            <a:r>
              <a:rPr lang="en-GB" sz="1000" dirty="0" err="1">
                <a:latin typeface="Verdana" panose="020B0604030504040204" pitchFamily="34" charset="0"/>
                <a:ea typeface="Verdana" panose="020B0604030504040204" pitchFamily="34" charset="0"/>
              </a:rPr>
              <a:t>VlsE</a:t>
            </a:r>
            <a:r>
              <a:rPr lang="en-GB" sz="1000" dirty="0">
                <a:latin typeface="Verdana" panose="020B0604030504040204" pitchFamily="34" charset="0"/>
                <a:ea typeface="Verdana" panose="020B0604030504040204" pitchFamily="34" charset="0"/>
              </a:rPr>
              <a:t> is a surface lipoprotein in </a:t>
            </a:r>
            <a:r>
              <a:rPr lang="en-GB" sz="1000" i="1" dirty="0">
                <a:latin typeface="Verdana" panose="020B0604030504040204" pitchFamily="34" charset="0"/>
                <a:ea typeface="Verdana" panose="020B0604030504040204" pitchFamily="34" charset="0"/>
              </a:rPr>
              <a:t>Borrelia burgdorferi</a:t>
            </a:r>
            <a:r>
              <a:rPr lang="en-GB" sz="1000" dirty="0">
                <a:latin typeface="Verdana" panose="020B0604030504040204" pitchFamily="34" charset="0"/>
                <a:ea typeface="Verdana" panose="020B0604030504040204" pitchFamily="34" charset="0"/>
              </a:rPr>
              <a:t> that undergoes antigenic variation through segmental recombination with silent cassettes. This process allows the bacterium to evade immune detection and persist in the host, creating significant variability in </a:t>
            </a:r>
            <a:r>
              <a:rPr lang="en-GB" sz="1000" dirty="0" err="1">
                <a:latin typeface="Verdana" panose="020B0604030504040204" pitchFamily="34" charset="0"/>
                <a:ea typeface="Verdana" panose="020B0604030504040204" pitchFamily="34" charset="0"/>
              </a:rPr>
              <a:t>VlsE</a:t>
            </a:r>
            <a:r>
              <a:rPr lang="en-GB" sz="1000" dirty="0">
                <a:latin typeface="Verdana" panose="020B0604030504040204" pitchFamily="34" charset="0"/>
                <a:ea typeface="Verdana" panose="020B0604030504040204" pitchFamily="34" charset="0"/>
              </a:rPr>
              <a:t> among different </a:t>
            </a:r>
            <a:r>
              <a:rPr lang="en-GB" sz="1000" i="1" dirty="0">
                <a:latin typeface="Verdana" panose="020B0604030504040204" pitchFamily="34" charset="0"/>
                <a:ea typeface="Verdana" panose="020B0604030504040204" pitchFamily="34" charset="0"/>
              </a:rPr>
              <a:t>Borrelia</a:t>
            </a:r>
            <a:r>
              <a:rPr lang="en-GB" sz="1000" dirty="0">
                <a:latin typeface="Verdana" panose="020B0604030504040204" pitchFamily="34" charset="0"/>
                <a:ea typeface="Verdana" panose="020B0604030504040204" pitchFamily="34" charset="0"/>
              </a:rPr>
              <a:t> species—posing a major challenge for research and diagnostics.</a:t>
            </a:r>
          </a:p>
          <a:p>
            <a:pPr algn="just">
              <a:lnSpc>
                <a:spcPct val="150000"/>
              </a:lnSpc>
              <a:buNone/>
            </a:pPr>
            <a:r>
              <a:rPr lang="en-GB" sz="1000" dirty="0">
                <a:latin typeface="Verdana" panose="020B0604030504040204" pitchFamily="34" charset="0"/>
                <a:ea typeface="Verdana" panose="020B0604030504040204" pitchFamily="34" charset="0"/>
              </a:rPr>
              <a:t>Using our proprietary </a:t>
            </a:r>
            <a:r>
              <a:rPr lang="en-GB" sz="1000" dirty="0" err="1">
                <a:latin typeface="Verdana" panose="020B0604030504040204" pitchFamily="34" charset="0"/>
                <a:ea typeface="Verdana" panose="020B0604030504040204" pitchFamily="34" charset="0"/>
              </a:rPr>
              <a:t>Epitogen</a:t>
            </a:r>
            <a:r>
              <a:rPr lang="en-GB" sz="1000" dirty="0">
                <a:latin typeface="Verdana" panose="020B0604030504040204" pitchFamily="34" charset="0"/>
                <a:ea typeface="Verdana" panose="020B0604030504040204" pitchFamily="34" charset="0"/>
              </a:rPr>
              <a:t>® technology, we successfully expressed </a:t>
            </a:r>
            <a:r>
              <a:rPr lang="en-GB" sz="1000" b="1">
                <a:latin typeface="Verdana" panose="020B0604030504040204" pitchFamily="34" charset="0"/>
                <a:ea typeface="Verdana" panose="020B0604030504040204" pitchFamily="34" charset="0"/>
              </a:rPr>
              <a:t>27 full-length </a:t>
            </a:r>
            <a:r>
              <a:rPr lang="en-GB" sz="1000" b="1" dirty="0" err="1">
                <a:latin typeface="Verdana" panose="020B0604030504040204" pitchFamily="34" charset="0"/>
                <a:ea typeface="Verdana" panose="020B0604030504040204" pitchFamily="34" charset="0"/>
              </a:rPr>
              <a:t>VlsE</a:t>
            </a:r>
            <a:r>
              <a:rPr lang="en-GB" sz="1000" b="1" dirty="0">
                <a:latin typeface="Verdana" panose="020B0604030504040204" pitchFamily="34" charset="0"/>
                <a:ea typeface="Verdana" panose="020B0604030504040204" pitchFamily="34" charset="0"/>
              </a:rPr>
              <a:t> variants </a:t>
            </a:r>
            <a:r>
              <a:rPr lang="en-GB" sz="1000" dirty="0">
                <a:latin typeface="Verdana" panose="020B0604030504040204" pitchFamily="34" charset="0"/>
                <a:ea typeface="Verdana" panose="020B0604030504040204" pitchFamily="34" charset="0"/>
              </a:rPr>
              <a:t>representing key pathogenic species: </a:t>
            </a:r>
            <a:r>
              <a:rPr lang="en-GB" sz="1000" i="1" dirty="0">
                <a:latin typeface="Verdana" panose="020B0604030504040204" pitchFamily="34" charset="0"/>
                <a:ea typeface="Verdana" panose="020B0604030504040204" pitchFamily="34" charset="0"/>
              </a:rPr>
              <a:t>B. burgdorferi</a:t>
            </a:r>
            <a:r>
              <a:rPr lang="en-GB" sz="1000" dirty="0">
                <a:latin typeface="Verdana" panose="020B0604030504040204" pitchFamily="34" charset="0"/>
                <a:ea typeface="Verdana" panose="020B0604030504040204" pitchFamily="34" charset="0"/>
              </a:rPr>
              <a:t> sensu stricto,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afzelii</a:t>
            </a:r>
            <a:r>
              <a:rPr lang="en-GB" sz="1000" dirty="0">
                <a:latin typeface="Verdana" panose="020B0604030504040204" pitchFamily="34" charset="0"/>
                <a:ea typeface="Verdana" panose="020B0604030504040204" pitchFamily="34" charset="0"/>
              </a:rPr>
              <a:t>,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garinii</a:t>
            </a:r>
            <a:r>
              <a:rPr lang="en-GB" sz="1000" dirty="0">
                <a:latin typeface="Verdana" panose="020B0604030504040204" pitchFamily="34" charset="0"/>
                <a:ea typeface="Verdana" panose="020B0604030504040204" pitchFamily="34" charset="0"/>
              </a:rPr>
              <a:t>,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mayonii</a:t>
            </a:r>
            <a:r>
              <a:rPr lang="en-GB" sz="1000" dirty="0">
                <a:latin typeface="Verdana" panose="020B0604030504040204" pitchFamily="34" charset="0"/>
                <a:ea typeface="Verdana" panose="020B0604030504040204" pitchFamily="34" charset="0"/>
              </a:rPr>
              <a:t>,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spielmanii</a:t>
            </a:r>
            <a:r>
              <a:rPr lang="en-GB" sz="1000" dirty="0">
                <a:latin typeface="Verdana" panose="020B0604030504040204" pitchFamily="34" charset="0"/>
                <a:ea typeface="Verdana" panose="020B0604030504040204" pitchFamily="34" charset="0"/>
              </a:rPr>
              <a:t>,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bissetiae</a:t>
            </a:r>
            <a:r>
              <a:rPr lang="en-GB" sz="1000" dirty="0">
                <a:latin typeface="Verdana" panose="020B0604030504040204" pitchFamily="34" charset="0"/>
                <a:ea typeface="Verdana" panose="020B0604030504040204" pitchFamily="34" charset="0"/>
              </a:rPr>
              <a:t>,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bavariensis</a:t>
            </a:r>
            <a:r>
              <a:rPr lang="en-GB" sz="1000" dirty="0">
                <a:latin typeface="Verdana" panose="020B0604030504040204" pitchFamily="34" charset="0"/>
                <a:ea typeface="Verdana" panose="020B0604030504040204" pitchFamily="34" charset="0"/>
              </a:rPr>
              <a:t>, and </a:t>
            </a:r>
            <a:r>
              <a:rPr lang="en-GB" sz="1000" i="1" dirty="0">
                <a:latin typeface="Verdana" panose="020B0604030504040204" pitchFamily="34" charset="0"/>
                <a:ea typeface="Verdana" panose="020B0604030504040204" pitchFamily="34" charset="0"/>
              </a:rPr>
              <a:t>B. </a:t>
            </a:r>
            <a:r>
              <a:rPr lang="en-GB" sz="1000" i="1" dirty="0" err="1">
                <a:latin typeface="Verdana" panose="020B0604030504040204" pitchFamily="34" charset="0"/>
                <a:ea typeface="Verdana" panose="020B0604030504040204" pitchFamily="34" charset="0"/>
              </a:rPr>
              <a:t>valaisiana</a:t>
            </a:r>
            <a:r>
              <a:rPr lang="en-GB" sz="1000" dirty="0">
                <a:latin typeface="Verdana" panose="020B0604030504040204" pitchFamily="34" charset="0"/>
                <a:ea typeface="Verdana" panose="020B0604030504040204" pitchFamily="34" charset="0"/>
              </a:rPr>
              <a:t>.</a:t>
            </a:r>
          </a:p>
          <a:p>
            <a:pPr algn="just">
              <a:lnSpc>
                <a:spcPct val="150000"/>
              </a:lnSpc>
              <a:buNone/>
            </a:pPr>
            <a:endParaRPr lang="en-GB" sz="1000" dirty="0">
              <a:latin typeface="Verdana" panose="020B0604030504040204" pitchFamily="34" charset="0"/>
              <a:ea typeface="Verdana" panose="020B0604030504040204" pitchFamily="34" charset="0"/>
            </a:endParaRPr>
          </a:p>
          <a:p>
            <a:pPr algn="just">
              <a:lnSpc>
                <a:spcPct val="150000"/>
              </a:lnSpc>
            </a:pPr>
            <a:r>
              <a:rPr lang="en-GB" sz="1000" dirty="0">
                <a:latin typeface="Verdana" panose="020B0604030504040204" pitchFamily="34" charset="0"/>
                <a:ea typeface="Verdana" panose="020B0604030504040204" pitchFamily="34" charset="0"/>
              </a:rPr>
              <a:t>This expansive </a:t>
            </a:r>
            <a:r>
              <a:rPr lang="en-GB" sz="1000" dirty="0" err="1">
                <a:latin typeface="Verdana" panose="020B0604030504040204" pitchFamily="34" charset="0"/>
                <a:ea typeface="Verdana" panose="020B0604030504040204" pitchFamily="34" charset="0"/>
              </a:rPr>
              <a:t>VlsE</a:t>
            </a:r>
            <a:r>
              <a:rPr lang="en-GB" sz="1000" dirty="0">
                <a:latin typeface="Verdana" panose="020B0604030504040204" pitchFamily="34" charset="0"/>
                <a:ea typeface="Verdana" panose="020B0604030504040204" pitchFamily="34" charset="0"/>
              </a:rPr>
              <a:t> antigen panel is designed to advance </a:t>
            </a:r>
            <a:r>
              <a:rPr lang="en-GB" sz="1000" i="1" dirty="0">
                <a:latin typeface="Verdana" panose="020B0604030504040204" pitchFamily="34" charset="0"/>
                <a:ea typeface="Verdana" panose="020B0604030504040204" pitchFamily="34" charset="0"/>
              </a:rPr>
              <a:t>Borrelia</a:t>
            </a:r>
            <a:r>
              <a:rPr lang="en-GB" sz="1000" dirty="0">
                <a:latin typeface="Verdana" panose="020B0604030504040204" pitchFamily="34" charset="0"/>
                <a:ea typeface="Verdana" panose="020B0604030504040204" pitchFamily="34" charset="0"/>
              </a:rPr>
              <a:t> research, improve strain-specific diagnostics, and support accurate epidemiological tracking. Powered by our unique </a:t>
            </a:r>
            <a:r>
              <a:rPr lang="en-GB" sz="1000" dirty="0" err="1">
                <a:latin typeface="Verdana" panose="020B0604030504040204" pitchFamily="34" charset="0"/>
                <a:ea typeface="Verdana" panose="020B0604030504040204" pitchFamily="34" charset="0"/>
              </a:rPr>
              <a:t>Epitogen</a:t>
            </a:r>
            <a:r>
              <a:rPr lang="en-GB" sz="1000" dirty="0">
                <a:latin typeface="Verdana" panose="020B0604030504040204" pitchFamily="34" charset="0"/>
                <a:ea typeface="Verdana" panose="020B0604030504040204" pitchFamily="34" charset="0"/>
              </a:rPr>
              <a:t>® scaffold, it ensures precise antigen orientation for reliable comparison and high assay performance.</a:t>
            </a:r>
          </a:p>
          <a:p>
            <a:pPr algn="just">
              <a:lnSpc>
                <a:spcPct val="150000"/>
              </a:lnSpc>
            </a:pPr>
            <a:endParaRPr lang="en-GB" sz="1000" dirty="0">
              <a:latin typeface="Verdana" panose="020B0604030504040204" pitchFamily="34" charset="0"/>
              <a:ea typeface="Verdana" panose="020B0604030504040204" pitchFamily="34" charset="0"/>
            </a:endParaRPr>
          </a:p>
          <a:p>
            <a:pPr algn="just">
              <a:lnSpc>
                <a:spcPct val="150000"/>
              </a:lnSpc>
            </a:pPr>
            <a:r>
              <a:rPr lang="en-GB" sz="1100" b="1" dirty="0">
                <a:latin typeface="Verdana" panose="020B0604030504040204" pitchFamily="34" charset="0"/>
                <a:ea typeface="Verdana" panose="020B0604030504040204" pitchFamily="34" charset="0"/>
              </a:rPr>
              <a:t>Intended Use:</a:t>
            </a:r>
          </a:p>
          <a:p>
            <a:pPr algn="just">
              <a:lnSpc>
                <a:spcPct val="150000"/>
              </a:lnSpc>
            </a:pPr>
            <a:r>
              <a:rPr lang="en-GB" sz="1000" dirty="0">
                <a:latin typeface="Verdana" panose="020B0604030504040204" pitchFamily="34" charset="0"/>
                <a:ea typeface="Verdana" panose="020B0604030504040204" pitchFamily="34" charset="0"/>
              </a:rPr>
              <a:t>The assay is designed for use in two key scenarios:</a:t>
            </a:r>
          </a:p>
          <a:p>
            <a:pPr algn="just">
              <a:lnSpc>
                <a:spcPct val="150000"/>
              </a:lnSpc>
            </a:pPr>
            <a:r>
              <a:rPr lang="en-GB" sz="1000" b="1" dirty="0">
                <a:latin typeface="Verdana" panose="020B0604030504040204" pitchFamily="34" charset="0"/>
                <a:ea typeface="Verdana" panose="020B0604030504040204" pitchFamily="34" charset="0"/>
              </a:rPr>
              <a:t>a) Strain Identification in Confirmed Lyme Disease Cases: </a:t>
            </a:r>
          </a:p>
          <a:p>
            <a:pPr algn="just">
              <a:lnSpc>
                <a:spcPct val="150000"/>
              </a:lnSpc>
            </a:pPr>
            <a:r>
              <a:rPr lang="en-GB" sz="1000" dirty="0">
                <a:latin typeface="Verdana" panose="020B0604030504040204" pitchFamily="34" charset="0"/>
                <a:ea typeface="Verdana" panose="020B0604030504040204" pitchFamily="34" charset="0"/>
              </a:rPr>
              <a:t>It provides additional insight into the specific Borrelia strain responsible for infection in patients who have already tested positive for Lyme disease. This information can support epidemiological tracking, inform treatment decisions, and enhance our understanding of regional strain prevalence.</a:t>
            </a:r>
          </a:p>
          <a:p>
            <a:pPr algn="just">
              <a:lnSpc>
                <a:spcPct val="150000"/>
              </a:lnSpc>
            </a:pPr>
            <a:r>
              <a:rPr lang="en-GB" sz="1000" b="1" dirty="0">
                <a:latin typeface="Verdana" panose="020B0604030504040204" pitchFamily="34" charset="0"/>
                <a:ea typeface="Verdana" panose="020B0604030504040204" pitchFamily="34" charset="0"/>
              </a:rPr>
              <a:t>b) Re-evaluation of Serology-Negative but Clinically Suspected Lyme Cases:</a:t>
            </a:r>
          </a:p>
          <a:p>
            <a:pPr algn="just">
              <a:lnSpc>
                <a:spcPct val="150000"/>
              </a:lnSpc>
            </a:pPr>
            <a:r>
              <a:rPr lang="en-GB" sz="1000" dirty="0">
                <a:latin typeface="Verdana" panose="020B0604030504040204" pitchFamily="34" charset="0"/>
                <a:ea typeface="Verdana" panose="020B0604030504040204" pitchFamily="34" charset="0"/>
              </a:rPr>
              <a:t>In patients presenting with clinical symptoms consistent with Lyme disease but who test negative on standard serological assays, this test offers an additional diagnostic tool. It may detect immune responses to less commonly targeted Borrelia species or variants, potentially improving diagnostic sensitivity and supporting earlier intervention. </a:t>
            </a:r>
          </a:p>
          <a:p>
            <a:pPr algn="just">
              <a:lnSpc>
                <a:spcPct val="150000"/>
              </a:lnSpc>
            </a:pPr>
            <a:r>
              <a:rPr lang="en-GB" sz="1000" b="1" dirty="0">
                <a:latin typeface="Verdana" panose="020B0604030504040204" pitchFamily="34" charset="0"/>
                <a:ea typeface="Verdana" panose="020B0604030504040204" pitchFamily="34" charset="0"/>
              </a:rPr>
              <a:t>Complementary Use with the Lyme </a:t>
            </a:r>
            <a:r>
              <a:rPr lang="en-GB" sz="1000" b="1" dirty="0" err="1">
                <a:latin typeface="Verdana" panose="020B0604030504040204" pitchFamily="34" charset="0"/>
                <a:ea typeface="Verdana" panose="020B0604030504040204" pitchFamily="34" charset="0"/>
              </a:rPr>
              <a:t>VlsE</a:t>
            </a:r>
            <a:r>
              <a:rPr lang="en-GB" sz="1000" b="1" dirty="0">
                <a:latin typeface="Verdana" panose="020B0604030504040204" pitchFamily="34" charset="0"/>
                <a:ea typeface="Verdana" panose="020B0604030504040204" pitchFamily="34" charset="0"/>
              </a:rPr>
              <a:t> IgG Assay:</a:t>
            </a:r>
          </a:p>
          <a:p>
            <a:pPr algn="just">
              <a:lnSpc>
                <a:spcPct val="150000"/>
              </a:lnSpc>
            </a:pPr>
            <a:r>
              <a:rPr lang="en-GB" sz="1000" dirty="0">
                <a:latin typeface="Verdana" panose="020B0604030504040204" pitchFamily="34" charset="0"/>
                <a:ea typeface="Verdana" panose="020B0604030504040204" pitchFamily="34" charset="0"/>
              </a:rPr>
              <a:t>When used in combination with the </a:t>
            </a:r>
            <a:r>
              <a:rPr lang="en-GB" sz="1000" u="sng" dirty="0">
                <a:latin typeface="Verdana" panose="020B0604030504040204" pitchFamily="34" charset="0"/>
                <a:ea typeface="Verdana" panose="020B0604030504040204" pitchFamily="34" charset="0"/>
              </a:rPr>
              <a:t>Lyme </a:t>
            </a:r>
            <a:r>
              <a:rPr lang="en-GB" sz="1000" u="sng" dirty="0" err="1">
                <a:latin typeface="Verdana" panose="020B0604030504040204" pitchFamily="34" charset="0"/>
                <a:ea typeface="Verdana" panose="020B0604030504040204" pitchFamily="34" charset="0"/>
              </a:rPr>
              <a:t>VlsE</a:t>
            </a:r>
            <a:r>
              <a:rPr lang="en-GB" sz="1000" u="sng" dirty="0">
                <a:latin typeface="Verdana" panose="020B0604030504040204" pitchFamily="34" charset="0"/>
                <a:ea typeface="Verdana" panose="020B0604030504040204" pitchFamily="34" charset="0"/>
              </a:rPr>
              <a:t> IgG Assay</a:t>
            </a:r>
            <a:r>
              <a:rPr lang="en-GB" sz="1000" dirty="0">
                <a:latin typeface="Verdana" panose="020B0604030504040204" pitchFamily="34" charset="0"/>
                <a:ea typeface="Verdana" panose="020B0604030504040204" pitchFamily="34" charset="0"/>
              </a:rPr>
              <a:t>, this test provides deeper insights into the infection stage and immune system profile—offering enhanced diagnostic clarity and greater confidence in clinical decision-making.</a:t>
            </a:r>
          </a:p>
        </p:txBody>
      </p:sp>
      <p:sp>
        <p:nvSpPr>
          <p:cNvPr id="26" name="Google Shape;311;gd51a088c17_0_5">
            <a:extLst>
              <a:ext uri="{FF2B5EF4-FFF2-40B4-BE49-F238E27FC236}">
                <a16:creationId xmlns:a16="http://schemas.microsoft.com/office/drawing/2014/main" id="{2C8AF69E-8B6D-41E5-B6BB-15CCBE00E053}"/>
              </a:ext>
            </a:extLst>
          </p:cNvPr>
          <p:cNvSpPr txBox="1"/>
          <p:nvPr/>
        </p:nvSpPr>
        <p:spPr>
          <a:xfrm>
            <a:off x="210251" y="101923"/>
            <a:ext cx="7448139" cy="461624"/>
          </a:xfrm>
          <a:prstGeom prst="rect">
            <a:avLst/>
          </a:prstGeom>
          <a:noFill/>
          <a:ln>
            <a:noFill/>
          </a:ln>
        </p:spPr>
        <p:txBody>
          <a:bodyPr spcFirstLastPara="1" wrap="square" lIns="91425" tIns="45700" rIns="91425" bIns="45700" anchor="t" anchorCtr="0">
            <a:spAutoFit/>
          </a:bodyPr>
          <a:lstStyle/>
          <a:p>
            <a:pPr lvl="0">
              <a:buSzPts val="3000"/>
            </a:pPr>
            <a:r>
              <a:rPr lang="pt-BR" sz="2400" b="1" dirty="0">
                <a:solidFill>
                  <a:schemeClr val="bg1"/>
                </a:solidFill>
                <a:latin typeface="Verdana" panose="020B0604030504040204" pitchFamily="34" charset="0"/>
                <a:ea typeface="Verdana" panose="020B0604030504040204" pitchFamily="34" charset="0"/>
                <a:cs typeface="Calibri" pitchFamily="34" charset="0"/>
              </a:rPr>
              <a:t>Epitogen Lyme VlsE IgM Assay</a:t>
            </a:r>
          </a:p>
        </p:txBody>
      </p:sp>
      <p:sp>
        <p:nvSpPr>
          <p:cNvPr id="4" name="Google Shape;237;p3">
            <a:extLst>
              <a:ext uri="{FF2B5EF4-FFF2-40B4-BE49-F238E27FC236}">
                <a16:creationId xmlns:a16="http://schemas.microsoft.com/office/drawing/2014/main" id="{53440E83-3203-8EFD-C854-F0AD67792C5B}"/>
              </a:ext>
            </a:extLst>
          </p:cNvPr>
          <p:cNvSpPr txBox="1"/>
          <p:nvPr/>
        </p:nvSpPr>
        <p:spPr>
          <a:xfrm>
            <a:off x="4493772" y="7395230"/>
            <a:ext cx="2870823" cy="246181"/>
          </a:xfrm>
          <a:prstGeom prst="rect">
            <a:avLst/>
          </a:prstGeom>
          <a:noFill/>
          <a:ln>
            <a:noFill/>
          </a:ln>
        </p:spPr>
        <p:txBody>
          <a:bodyPr spcFirstLastPara="1" wrap="square" lIns="91425" tIns="45700" rIns="91425" bIns="45700" anchor="t" anchorCtr="0">
            <a:spAutoFit/>
          </a:bodyPr>
          <a:lstStyle/>
          <a:p>
            <a:pPr algn="ctr" fontAlgn="base"/>
            <a:r>
              <a:rPr lang="en-GB" sz="1000" b="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Differential </a:t>
            </a:r>
            <a:r>
              <a:rPr lang="en-GB" sz="1000" b="1" dirty="0" err="1">
                <a:solidFill>
                  <a:srgbClr val="000000"/>
                </a:solidFill>
                <a:effectLst/>
                <a:latin typeface="Verdana" panose="020B0604030504040204" pitchFamily="34" charset="0"/>
                <a:ea typeface="Verdana" panose="020B0604030504040204" pitchFamily="34" charset="0"/>
                <a:cs typeface="Calibri" panose="020F0502020204030204" pitchFamily="34" charset="0"/>
              </a:rPr>
              <a:t>VlsE</a:t>
            </a:r>
            <a:r>
              <a:rPr lang="en-GB" sz="1000" b="1">
                <a:solidFill>
                  <a:srgbClr val="000000"/>
                </a:solidFill>
                <a:effectLst/>
                <a:latin typeface="Verdana" panose="020B0604030504040204" pitchFamily="34" charset="0"/>
                <a:ea typeface="Verdana" panose="020B0604030504040204" pitchFamily="34" charset="0"/>
                <a:cs typeface="Calibri" panose="020F0502020204030204" pitchFamily="34" charset="0"/>
              </a:rPr>
              <a:t> Layout</a:t>
            </a:r>
            <a:endParaRPr lang="en-GB" sz="800" dirty="0">
              <a:effectLst/>
              <a:latin typeface="Times New Roman" panose="02020603050405020304" pitchFamily="18" charset="0"/>
              <a:ea typeface="Times New Roman" panose="02020603050405020304" pitchFamily="18" charset="0"/>
            </a:endParaRPr>
          </a:p>
        </p:txBody>
      </p:sp>
      <p:sp>
        <p:nvSpPr>
          <p:cNvPr id="5" name="TextBox 15">
            <a:extLst>
              <a:ext uri="{FF2B5EF4-FFF2-40B4-BE49-F238E27FC236}">
                <a16:creationId xmlns:a16="http://schemas.microsoft.com/office/drawing/2014/main" id="{BF199E39-AD8C-F91A-5A98-E6E2B08FE089}"/>
              </a:ext>
            </a:extLst>
          </p:cNvPr>
          <p:cNvSpPr txBox="1"/>
          <p:nvPr/>
        </p:nvSpPr>
        <p:spPr>
          <a:xfrm>
            <a:off x="210251" y="7331996"/>
            <a:ext cx="2858444" cy="261610"/>
          </a:xfrm>
          <a:prstGeom prst="rect">
            <a:avLst/>
          </a:prstGeom>
          <a:noFill/>
          <a:ln>
            <a:noFill/>
          </a:ln>
        </p:spPr>
        <p:txBody>
          <a:bodyPr wrap="square" rtlCol="0">
            <a:spAutoFit/>
          </a:bodyPr>
          <a:lstStyle/>
          <a:p>
            <a:pPr algn="ctr">
              <a:spcAft>
                <a:spcPts val="1200"/>
              </a:spcAft>
              <a:buNone/>
            </a:pPr>
            <a:r>
              <a:rPr lang="en-GB" sz="1100" b="1" u="sng"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Antigen coating</a:t>
            </a:r>
            <a:endParaRPr lang="en-GB" sz="1100" b="1" dirty="0">
              <a:effectLst/>
              <a:latin typeface="Times New Roman" panose="02020603050405020304" pitchFamily="18" charset="0"/>
              <a:ea typeface="Times New Roman" panose="02020603050405020304" pitchFamily="18" charset="0"/>
            </a:endParaRPr>
          </a:p>
        </p:txBody>
      </p:sp>
      <p:sp>
        <p:nvSpPr>
          <p:cNvPr id="7" name="TextBox 20">
            <a:extLst>
              <a:ext uri="{FF2B5EF4-FFF2-40B4-BE49-F238E27FC236}">
                <a16:creationId xmlns:a16="http://schemas.microsoft.com/office/drawing/2014/main" id="{20923560-750F-9B37-549A-8B0B41142F06}"/>
              </a:ext>
            </a:extLst>
          </p:cNvPr>
          <p:cNvSpPr txBox="1"/>
          <p:nvPr/>
        </p:nvSpPr>
        <p:spPr>
          <a:xfrm>
            <a:off x="409749" y="8238950"/>
            <a:ext cx="2291410" cy="294889"/>
          </a:xfrm>
          <a:prstGeom prst="rect">
            <a:avLst/>
          </a:prstGeom>
          <a:noFill/>
          <a:ln>
            <a:noFill/>
          </a:ln>
        </p:spPr>
        <p:txBody>
          <a:bodyPr wrap="square" rtlCol="0">
            <a:spAutoFit/>
          </a:bodyPr>
          <a:lstStyle/>
          <a:p>
            <a:pPr>
              <a:lnSpc>
                <a:spcPct val="150000"/>
              </a:lnSpc>
            </a:pP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Scaffold control.</a:t>
            </a:r>
            <a:endParaRPr lang="en-GB" sz="1000" dirty="0">
              <a:effectLst/>
              <a:latin typeface="Times New Roman" panose="02020603050405020304" pitchFamily="18" charset="0"/>
              <a:ea typeface="Times New Roman" panose="02020603050405020304" pitchFamily="18" charset="0"/>
            </a:endParaRPr>
          </a:p>
        </p:txBody>
      </p:sp>
      <p:sp>
        <p:nvSpPr>
          <p:cNvPr id="9" name="TextBox 21">
            <a:extLst>
              <a:ext uri="{FF2B5EF4-FFF2-40B4-BE49-F238E27FC236}">
                <a16:creationId xmlns:a16="http://schemas.microsoft.com/office/drawing/2014/main" id="{1D6CD494-E13D-0740-5365-2AC304592429}"/>
              </a:ext>
            </a:extLst>
          </p:cNvPr>
          <p:cNvSpPr txBox="1"/>
          <p:nvPr/>
        </p:nvSpPr>
        <p:spPr>
          <a:xfrm>
            <a:off x="409749" y="8520902"/>
            <a:ext cx="2147921" cy="294889"/>
          </a:xfrm>
          <a:prstGeom prst="rect">
            <a:avLst/>
          </a:prstGeom>
          <a:noFill/>
          <a:ln>
            <a:noFill/>
          </a:ln>
        </p:spPr>
        <p:txBody>
          <a:bodyPr wrap="square" rtlCol="0">
            <a:spAutoFit/>
          </a:bodyPr>
          <a:lstStyle/>
          <a:p>
            <a:pPr fontAlgn="base">
              <a:lnSpc>
                <a:spcPct val="150000"/>
              </a:lnSpc>
            </a:pP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Lyme antigen.</a:t>
            </a:r>
            <a:endParaRPr lang="en-GB" sz="10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35FDB384-6F9E-ED39-E371-210848C42804}"/>
              </a:ext>
            </a:extLst>
          </p:cNvPr>
          <p:cNvSpPr txBox="1"/>
          <p:nvPr/>
        </p:nvSpPr>
        <p:spPr>
          <a:xfrm>
            <a:off x="182215" y="8244035"/>
            <a:ext cx="243299" cy="276999"/>
          </a:xfrm>
          <a:prstGeom prst="rect">
            <a:avLst/>
          </a:prstGeom>
          <a:noFill/>
          <a:ln>
            <a:solidFill>
              <a:schemeClr val="tx1"/>
            </a:solidFill>
          </a:ln>
        </p:spPr>
        <p:txBody>
          <a:bodyPr wrap="square" rtlCol="0">
            <a:spAutoFit/>
          </a:bodyPr>
          <a:lstStyle/>
          <a:p>
            <a:pPr algn="ctr"/>
            <a:r>
              <a:rPr lang="en-GB" sz="1200" b="1" dirty="0"/>
              <a:t>N</a:t>
            </a:r>
          </a:p>
        </p:txBody>
      </p:sp>
      <p:sp>
        <p:nvSpPr>
          <p:cNvPr id="13" name="TextBox 12">
            <a:extLst>
              <a:ext uri="{FF2B5EF4-FFF2-40B4-BE49-F238E27FC236}">
                <a16:creationId xmlns:a16="http://schemas.microsoft.com/office/drawing/2014/main" id="{1185259F-95AF-73F1-28FF-BF0C567B525B}"/>
              </a:ext>
            </a:extLst>
          </p:cNvPr>
          <p:cNvSpPr txBox="1"/>
          <p:nvPr/>
        </p:nvSpPr>
        <p:spPr>
          <a:xfrm>
            <a:off x="182215" y="8546071"/>
            <a:ext cx="243299" cy="276999"/>
          </a:xfrm>
          <a:prstGeom prst="rect">
            <a:avLst/>
          </a:prstGeom>
          <a:noFill/>
          <a:ln>
            <a:solidFill>
              <a:schemeClr val="tx1"/>
            </a:solidFill>
          </a:ln>
        </p:spPr>
        <p:txBody>
          <a:bodyPr wrap="square" rtlCol="0">
            <a:spAutoFit/>
          </a:bodyPr>
          <a:lstStyle/>
          <a:p>
            <a:pPr algn="ctr"/>
            <a:r>
              <a:rPr lang="en-GB" sz="1200" b="1" dirty="0"/>
              <a:t>P</a:t>
            </a:r>
          </a:p>
        </p:txBody>
      </p:sp>
      <p:sp>
        <p:nvSpPr>
          <p:cNvPr id="14" name="TextBox 19">
            <a:extLst>
              <a:ext uri="{FF2B5EF4-FFF2-40B4-BE49-F238E27FC236}">
                <a16:creationId xmlns:a16="http://schemas.microsoft.com/office/drawing/2014/main" id="{28C98BCB-234E-3C03-B3F5-1636852DFA5C}"/>
              </a:ext>
            </a:extLst>
          </p:cNvPr>
          <p:cNvSpPr txBox="1"/>
          <p:nvPr/>
        </p:nvSpPr>
        <p:spPr>
          <a:xfrm>
            <a:off x="409749" y="8828611"/>
            <a:ext cx="2658945" cy="294889"/>
          </a:xfrm>
          <a:prstGeom prst="rect">
            <a:avLst/>
          </a:prstGeom>
          <a:noFill/>
          <a:ln>
            <a:noFill/>
          </a:ln>
        </p:spPr>
        <p:txBody>
          <a:bodyPr wrap="square" rtlCol="0">
            <a:spAutoFit/>
          </a:bodyPr>
          <a:lstStyle/>
          <a:p>
            <a:pPr fontAlgn="base">
              <a:lnSpc>
                <a:spcPct val="150000"/>
              </a:lnSpc>
            </a:pPr>
            <a:r>
              <a:rPr lang="en-GB" sz="1000"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Borrelia</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r>
              <a:rPr lang="en-GB" sz="1000" i="1" dirty="0" err="1">
                <a:solidFill>
                  <a:srgbClr val="000000"/>
                </a:solidFill>
                <a:effectLst/>
                <a:latin typeface="Verdana" panose="020B0604030504040204" pitchFamily="34" charset="0"/>
                <a:ea typeface="Verdana" panose="020B0604030504040204" pitchFamily="34" charset="0"/>
                <a:cs typeface="Calibri" panose="020F0502020204030204" pitchFamily="34" charset="0"/>
              </a:rPr>
              <a:t>Hermssi</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antigens</a:t>
            </a:r>
            <a:endParaRPr lang="en-GB" sz="1000" dirty="0">
              <a:effectLst/>
              <a:latin typeface="Times New Roman" panose="02020603050405020304" pitchFamily="18" charset="0"/>
              <a:ea typeface="Times New Roman" panose="02020603050405020304" pitchFamily="18" charset="0"/>
            </a:endParaRPr>
          </a:p>
        </p:txBody>
      </p:sp>
      <p:sp>
        <p:nvSpPr>
          <p:cNvPr id="15" name="TextBox 19">
            <a:extLst>
              <a:ext uri="{FF2B5EF4-FFF2-40B4-BE49-F238E27FC236}">
                <a16:creationId xmlns:a16="http://schemas.microsoft.com/office/drawing/2014/main" id="{3F0BA896-F8D5-B24D-4EAE-C2546BFD7C3A}"/>
              </a:ext>
            </a:extLst>
          </p:cNvPr>
          <p:cNvSpPr txBox="1"/>
          <p:nvPr/>
        </p:nvSpPr>
        <p:spPr>
          <a:xfrm>
            <a:off x="409749" y="9138163"/>
            <a:ext cx="3536125" cy="294889"/>
          </a:xfrm>
          <a:prstGeom prst="rect">
            <a:avLst/>
          </a:prstGeom>
          <a:noFill/>
          <a:ln>
            <a:noFill/>
          </a:ln>
        </p:spPr>
        <p:txBody>
          <a:bodyPr wrap="square" rtlCol="0">
            <a:spAutoFit/>
          </a:bodyPr>
          <a:lstStyle/>
          <a:p>
            <a:pPr fontAlgn="base">
              <a:lnSpc>
                <a:spcPct val="150000"/>
              </a:lnSpc>
            </a:pPr>
            <a:r>
              <a:rPr lang="en-GB" sz="1000"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Borrelia</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r>
              <a:rPr lang="en-GB" sz="1000"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miyamotoi</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antigens</a:t>
            </a:r>
            <a:endParaRPr lang="en-GB" sz="1000" dirty="0">
              <a:effectLst/>
              <a:latin typeface="Times New Roman" panose="02020603050405020304" pitchFamily="18" charset="0"/>
              <a:ea typeface="Times New Roman" panose="02020603050405020304" pitchFamily="18" charset="0"/>
            </a:endParaRPr>
          </a:p>
        </p:txBody>
      </p:sp>
      <p:sp>
        <p:nvSpPr>
          <p:cNvPr id="16" name="TextBox 18">
            <a:extLst>
              <a:ext uri="{FF2B5EF4-FFF2-40B4-BE49-F238E27FC236}">
                <a16:creationId xmlns:a16="http://schemas.microsoft.com/office/drawing/2014/main" id="{6A4C729F-7FCA-74AC-A0BA-415D58F5E9F1}"/>
              </a:ext>
            </a:extLst>
          </p:cNvPr>
          <p:cNvSpPr txBox="1"/>
          <p:nvPr/>
        </p:nvSpPr>
        <p:spPr>
          <a:xfrm>
            <a:off x="182215" y="9594868"/>
            <a:ext cx="4009539" cy="687561"/>
          </a:xfrm>
          <a:prstGeom prst="rect">
            <a:avLst/>
          </a:prstGeom>
          <a:noFill/>
          <a:ln>
            <a:noFill/>
          </a:ln>
        </p:spPr>
        <p:txBody>
          <a:bodyPr wrap="square" rtlCol="0">
            <a:spAutoFit/>
          </a:bodyPr>
          <a:lstStyle/>
          <a:p>
            <a:pPr fontAlgn="base">
              <a:lnSpc>
                <a:spcPct val="150000"/>
              </a:lnSpc>
            </a:pPr>
            <a:r>
              <a:rPr lang="en-GB" sz="900" b="1"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Test Sample (3 samples/plate) –</a:t>
            </a:r>
            <a:r>
              <a:rPr lang="en-GB" sz="900"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apply Lyme positive sample.</a:t>
            </a:r>
          </a:p>
          <a:p>
            <a:pPr fontAlgn="base">
              <a:lnSpc>
                <a:spcPct val="150000"/>
              </a:lnSpc>
            </a:pPr>
            <a:r>
              <a:rPr lang="en-GB" sz="900" b="1" i="1" u="sng" dirty="0">
                <a:solidFill>
                  <a:srgbClr val="000000"/>
                </a:solidFill>
                <a:latin typeface="Verdana" panose="020B0604030504040204" pitchFamily="34" charset="0"/>
                <a:ea typeface="Verdana" panose="020B0604030504040204" pitchFamily="34" charset="0"/>
                <a:cs typeface="Calibri" panose="020F0502020204030204" pitchFamily="34" charset="0"/>
              </a:rPr>
              <a:t>Note</a:t>
            </a:r>
            <a:r>
              <a:rPr lang="en-GB" sz="900" i="1" dirty="0">
                <a:solidFill>
                  <a:srgbClr val="000000"/>
                </a:solidFill>
                <a:latin typeface="Verdana" panose="020B0604030504040204" pitchFamily="34" charset="0"/>
                <a:ea typeface="Verdana" panose="020B0604030504040204" pitchFamily="34" charset="0"/>
                <a:cs typeface="Calibri" panose="020F0502020204030204" pitchFamily="34" charset="0"/>
              </a:rPr>
              <a:t>: </a:t>
            </a:r>
            <a:r>
              <a:rPr lang="en-GB" sz="900" i="1" dirty="0" err="1">
                <a:solidFill>
                  <a:srgbClr val="000000"/>
                </a:solidFill>
                <a:latin typeface="Verdana" panose="020B0604030504040204" pitchFamily="34" charset="0"/>
                <a:ea typeface="Verdana" panose="020B0604030504040204" pitchFamily="34" charset="0"/>
                <a:cs typeface="Calibri" panose="020F0502020204030204" pitchFamily="34" charset="0"/>
              </a:rPr>
              <a:t>VlsE</a:t>
            </a:r>
            <a:r>
              <a:rPr lang="en-GB" sz="900" i="1" dirty="0">
                <a:solidFill>
                  <a:srgbClr val="000000"/>
                </a:solidFill>
                <a:latin typeface="Verdana" panose="020B0604030504040204" pitchFamily="34" charset="0"/>
                <a:ea typeface="Verdana" panose="020B0604030504040204" pitchFamily="34" charset="0"/>
                <a:cs typeface="Calibri" panose="020F0502020204030204" pitchFamily="34" charset="0"/>
              </a:rPr>
              <a:t> identifiers and their corresponding species of origin will be provided in the technical manual.</a:t>
            </a:r>
          </a:p>
        </p:txBody>
      </p:sp>
      <p:sp>
        <p:nvSpPr>
          <p:cNvPr id="17" name="TextBox 20">
            <a:extLst>
              <a:ext uri="{FF2B5EF4-FFF2-40B4-BE49-F238E27FC236}">
                <a16:creationId xmlns:a16="http://schemas.microsoft.com/office/drawing/2014/main" id="{1A091178-FA66-132E-9B04-FBF894046233}"/>
              </a:ext>
            </a:extLst>
          </p:cNvPr>
          <p:cNvSpPr txBox="1"/>
          <p:nvPr/>
        </p:nvSpPr>
        <p:spPr>
          <a:xfrm>
            <a:off x="409749" y="7938995"/>
            <a:ext cx="2291410" cy="294889"/>
          </a:xfrm>
          <a:prstGeom prst="rect">
            <a:avLst/>
          </a:prstGeom>
          <a:noFill/>
          <a:ln>
            <a:noFill/>
          </a:ln>
        </p:spPr>
        <p:txBody>
          <a:bodyPr wrap="square" rtlCol="0">
            <a:spAutoFit/>
          </a:bodyPr>
          <a:lstStyle/>
          <a:p>
            <a:pPr>
              <a:lnSpc>
                <a:spcPct val="150000"/>
              </a:lnSpc>
            </a:pP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Empty well.</a:t>
            </a:r>
            <a:endParaRPr lang="en-GB" sz="1000"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B79C7A5D-5F9B-637F-411B-5AAF05AA309E}"/>
              </a:ext>
            </a:extLst>
          </p:cNvPr>
          <p:cNvSpPr txBox="1"/>
          <p:nvPr/>
        </p:nvSpPr>
        <p:spPr>
          <a:xfrm>
            <a:off x="182215" y="7944080"/>
            <a:ext cx="243299" cy="276999"/>
          </a:xfrm>
          <a:prstGeom prst="rect">
            <a:avLst/>
          </a:prstGeom>
          <a:noFill/>
          <a:ln>
            <a:solidFill>
              <a:schemeClr val="tx1"/>
            </a:solidFill>
          </a:ln>
        </p:spPr>
        <p:txBody>
          <a:bodyPr wrap="square" rtlCol="0">
            <a:spAutoFit/>
          </a:bodyPr>
          <a:lstStyle/>
          <a:p>
            <a:pPr algn="ctr"/>
            <a:r>
              <a:rPr lang="en-GB" sz="1200" b="1" dirty="0"/>
              <a:t>B</a:t>
            </a:r>
          </a:p>
        </p:txBody>
      </p:sp>
      <p:sp>
        <p:nvSpPr>
          <p:cNvPr id="30" name="TextBox 29">
            <a:extLst>
              <a:ext uri="{FF2B5EF4-FFF2-40B4-BE49-F238E27FC236}">
                <a16:creationId xmlns:a16="http://schemas.microsoft.com/office/drawing/2014/main" id="{E9C9476F-3B6A-806B-2C59-9773AC508A20}"/>
              </a:ext>
            </a:extLst>
          </p:cNvPr>
          <p:cNvSpPr txBox="1"/>
          <p:nvPr/>
        </p:nvSpPr>
        <p:spPr>
          <a:xfrm>
            <a:off x="186191" y="8855339"/>
            <a:ext cx="243299" cy="276999"/>
          </a:xfrm>
          <a:prstGeom prst="rect">
            <a:avLst/>
          </a:prstGeom>
          <a:solidFill>
            <a:srgbClr val="C5D3FF"/>
          </a:solidFill>
          <a:ln>
            <a:solidFill>
              <a:schemeClr val="bg1"/>
            </a:solidFill>
          </a:ln>
        </p:spPr>
        <p:txBody>
          <a:bodyPr wrap="square" rtlCol="0">
            <a:spAutoFit/>
          </a:bodyPr>
          <a:lstStyle/>
          <a:p>
            <a:pPr algn="ctr"/>
            <a:endParaRPr lang="en-GB" sz="1200" b="1" dirty="0"/>
          </a:p>
        </p:txBody>
      </p:sp>
      <p:sp>
        <p:nvSpPr>
          <p:cNvPr id="31" name="TextBox 30">
            <a:extLst>
              <a:ext uri="{FF2B5EF4-FFF2-40B4-BE49-F238E27FC236}">
                <a16:creationId xmlns:a16="http://schemas.microsoft.com/office/drawing/2014/main" id="{6F421FD1-8594-BED8-8C4A-3D0BD5CB6AF9}"/>
              </a:ext>
            </a:extLst>
          </p:cNvPr>
          <p:cNvSpPr txBox="1"/>
          <p:nvPr/>
        </p:nvSpPr>
        <p:spPr>
          <a:xfrm>
            <a:off x="190097" y="9153303"/>
            <a:ext cx="243299" cy="276999"/>
          </a:xfrm>
          <a:prstGeom prst="rect">
            <a:avLst/>
          </a:prstGeom>
          <a:solidFill>
            <a:srgbClr val="C5D3FF"/>
          </a:solidFill>
          <a:ln>
            <a:solidFill>
              <a:schemeClr val="bg1"/>
            </a:solidFill>
          </a:ln>
        </p:spPr>
        <p:txBody>
          <a:bodyPr wrap="square" rtlCol="0">
            <a:spAutoFit/>
          </a:bodyPr>
          <a:lstStyle/>
          <a:p>
            <a:pPr algn="ctr"/>
            <a:endParaRPr lang="en-GB" sz="1200" b="1" dirty="0"/>
          </a:p>
        </p:txBody>
      </p:sp>
      <p:sp>
        <p:nvSpPr>
          <p:cNvPr id="32" name="TextBox 31">
            <a:extLst>
              <a:ext uri="{FF2B5EF4-FFF2-40B4-BE49-F238E27FC236}">
                <a16:creationId xmlns:a16="http://schemas.microsoft.com/office/drawing/2014/main" id="{4756EBDB-F419-A1C5-6932-E898495911FF}"/>
              </a:ext>
            </a:extLst>
          </p:cNvPr>
          <p:cNvSpPr txBox="1"/>
          <p:nvPr/>
        </p:nvSpPr>
        <p:spPr>
          <a:xfrm>
            <a:off x="409749" y="7661236"/>
            <a:ext cx="2858444" cy="246221"/>
          </a:xfrm>
          <a:prstGeom prst="rect">
            <a:avLst/>
          </a:prstGeom>
          <a:noFill/>
        </p:spPr>
        <p:txBody>
          <a:bodyPr wrap="square">
            <a:spAutoFit/>
          </a:bodyPr>
          <a:lstStyle/>
          <a:p>
            <a:pPr fontAlgn="base">
              <a:spcAft>
                <a:spcPts val="600"/>
              </a:spcAft>
            </a:pP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1-27 </a:t>
            </a:r>
            <a:r>
              <a:rPr lang="en-GB" sz="1000" dirty="0" err="1">
                <a:solidFill>
                  <a:srgbClr val="000000"/>
                </a:solidFill>
                <a:effectLst/>
                <a:latin typeface="Verdana" panose="020B0604030504040204" pitchFamily="34" charset="0"/>
                <a:ea typeface="Verdana" panose="020B0604030504040204" pitchFamily="34" charset="0"/>
                <a:cs typeface="Calibri" panose="020F0502020204030204" pitchFamily="34" charset="0"/>
              </a:rPr>
              <a:t>VlsE</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r>
              <a:rPr lang="en-GB" sz="1000" i="1"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Borrelia</a:t>
            </a:r>
            <a:r>
              <a:rPr lang="en-GB" sz="10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variants. </a:t>
            </a:r>
            <a:r>
              <a:rPr kumimoji="0" lang="en-GB" sz="1000" i="0" u="none" strike="noStrike" kern="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Calibri"/>
                <a:sym typeface="Calibri"/>
              </a:rPr>
              <a:t> </a:t>
            </a:r>
            <a:endParaRPr lang="en-GB" sz="1000" dirty="0">
              <a:effectLst/>
              <a:latin typeface="Times New Roman" panose="02020603050405020304" pitchFamily="18" charset="0"/>
              <a:ea typeface="Times New Roman" panose="02020603050405020304" pitchFamily="18" charset="0"/>
            </a:endParaRPr>
          </a:p>
        </p:txBody>
      </p:sp>
      <p:pic>
        <p:nvPicPr>
          <p:cNvPr id="33" name="Picture 32">
            <a:extLst>
              <a:ext uri="{FF2B5EF4-FFF2-40B4-BE49-F238E27FC236}">
                <a16:creationId xmlns:a16="http://schemas.microsoft.com/office/drawing/2014/main" id="{C67E2058-A894-88C3-757F-261BCE7EBDCC}"/>
              </a:ext>
            </a:extLst>
          </p:cNvPr>
          <p:cNvPicPr>
            <a:picLocks noChangeAspect="1"/>
          </p:cNvPicPr>
          <p:nvPr/>
        </p:nvPicPr>
        <p:blipFill>
          <a:blip r:embed="rId3"/>
          <a:stretch>
            <a:fillRect/>
          </a:stretch>
        </p:blipFill>
        <p:spPr>
          <a:xfrm>
            <a:off x="4201222" y="7641412"/>
            <a:ext cx="3341648" cy="247917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8636</TotalTime>
  <Words>399</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Times New Roman</vt:lpstr>
      <vt:lpstr>Calibri</vt:lpstr>
      <vt:lpstr>Verdana</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Alnabulsi, A</dc:creator>
  <cp:lastModifiedBy>Ayham Alnabulsi</cp:lastModifiedBy>
  <cp:revision>161</cp:revision>
  <cp:lastPrinted>2025-03-25T16:46:26Z</cp:lastPrinted>
  <dcterms:modified xsi:type="dcterms:W3CDTF">2025-04-29T16:31:27Z</dcterms:modified>
</cp:coreProperties>
</file>